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45"/>
  </p:notesMasterIdLst>
  <p:handoutMasterIdLst>
    <p:handoutMasterId r:id="rId46"/>
  </p:handoutMasterIdLst>
  <p:sldIdLst>
    <p:sldId id="267" r:id="rId5"/>
    <p:sldId id="369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5" r:id="rId29"/>
    <p:sldId id="386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404" r:id="rId39"/>
    <p:sldId id="405" r:id="rId40"/>
    <p:sldId id="406" r:id="rId41"/>
    <p:sldId id="409" r:id="rId42"/>
    <p:sldId id="410" r:id="rId43"/>
    <p:sldId id="280" r:id="rId4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FB9705"/>
    <a:srgbClr val="C54343"/>
    <a:srgbClr val="D60000"/>
    <a:srgbClr val="FF5050"/>
    <a:srgbClr val="BBE676"/>
    <a:srgbClr val="5195D3"/>
    <a:srgbClr val="F3FBFF"/>
    <a:srgbClr val="E4F6FE"/>
    <a:srgbClr val="D5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6366" autoAdjust="0"/>
  </p:normalViewPr>
  <p:slideViewPr>
    <p:cSldViewPr snapToGrid="0">
      <p:cViewPr varScale="1">
        <p:scale>
          <a:sx n="87" d="100"/>
          <a:sy n="87" d="100"/>
        </p:scale>
        <p:origin x="11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8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91D5B-F21D-4A23-BC16-77D248A42E0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7700-C2CA-4156-B879-80D1DD799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9/17/2019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91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1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31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8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92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0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91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37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43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21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25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594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9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508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89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45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184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5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021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934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90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087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46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731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621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196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72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837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046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06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04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19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221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91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44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12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0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85725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39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3517" y="2712787"/>
            <a:ext cx="9144000" cy="16267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4339571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4339571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4339571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4339571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4339571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4339571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518" y="2712787"/>
            <a:ext cx="9147517" cy="1626781"/>
          </a:xfrm>
        </p:spPr>
        <p:txBody>
          <a:bodyPr anchor="ctr">
            <a:normAutofit/>
          </a:bodyPr>
          <a:lstStyle>
            <a:lvl1pPr algn="ctr">
              <a:spcAft>
                <a:spcPts val="450"/>
              </a:spcAft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7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3080826"/>
            <a:ext cx="9144000" cy="801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75341"/>
            <a:ext cx="9144000" cy="6049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100" b="1" spc="113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Together…Shaping the Future of Electricity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3847518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3847518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3847518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3847518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3847518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3847518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2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1188720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3931920"/>
            <a:ext cx="4572000" cy="27432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1097280"/>
            <a:ext cx="4572000" cy="2651760"/>
          </a:xfrm>
        </p:spPr>
        <p:txBody>
          <a:bodyPr anchor="ctr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2017 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&amp;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72500" cy="5394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epri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182563"/>
            <a:ext cx="859536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005840"/>
            <a:ext cx="859536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1"/>
          <p:cNvSpPr/>
          <p:nvPr userDrawn="1"/>
        </p:nvSpPr>
        <p:spPr>
          <a:xfrm>
            <a:off x="1" y="6602042"/>
            <a:ext cx="7581899" cy="16901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60962" y="6586395"/>
            <a:ext cx="6080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 rot="5400000" flipH="1">
            <a:off x="4524375" y="-4524375"/>
            <a:ext cx="95250" cy="9144000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5342"/>
            <a:ext cx="1632569" cy="102676"/>
          </a:xfrm>
          <a:prstGeom prst="rect">
            <a:avLst/>
          </a:prstGeom>
        </p:spPr>
      </p:pic>
      <p:sp>
        <p:nvSpPr>
          <p:cNvPr id="11" name="Text Box 47"/>
          <p:cNvSpPr txBox="1">
            <a:spLocks noChangeArrowheads="1"/>
          </p:cNvSpPr>
          <p:nvPr userDrawn="1"/>
        </p:nvSpPr>
        <p:spPr bwMode="auto">
          <a:xfrm>
            <a:off x="3141159" y="6586395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5" name="TextBox 14">
            <a:hlinkClick r:id="rId17"/>
          </p:cNvPr>
          <p:cNvSpPr txBox="1"/>
          <p:nvPr userDrawn="1"/>
        </p:nvSpPr>
        <p:spPr>
          <a:xfrm>
            <a:off x="960525" y="6586395"/>
            <a:ext cx="122011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spc="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47" y="6576082"/>
            <a:ext cx="1382943" cy="2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66" r:id="rId7"/>
    <p:sldLayoutId id="2147483670" r:id="rId8"/>
    <p:sldLayoutId id="2147483668" r:id="rId9"/>
    <p:sldLayoutId id="2147483669" r:id="rId10"/>
    <p:sldLayoutId id="2147483671" r:id="rId11"/>
    <p:sldLayoutId id="2147483684" r:id="rId12"/>
    <p:sldLayoutId id="2147483677" r:id="rId13"/>
    <p:sldLayoutId id="2147483690" r:id="rId14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5pPr>
      <a:lvl6pPr marL="342892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6pPr>
      <a:lvl7pPr marL="68578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7pPr>
      <a:lvl8pPr marL="102867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8pPr>
      <a:lvl9pPr marL="1371566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9pPr>
    </p:titleStyle>
    <p:bodyStyle>
      <a:lvl1pPr marL="173827" indent="-173827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25043" indent="-20954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2pPr>
      <a:lvl3pPr marL="641731" indent="-16787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946523" indent="-216689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4pPr>
      <a:lvl5pPr marL="1153688" indent="-16906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458479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6pPr>
      <a:lvl7pPr marL="1801371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7pPr>
      <a:lvl8pPr marL="2144263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8pPr>
      <a:lvl9pPr marL="2487154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DSTCP-Comm.pdf/downloa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MATLAB_Lib.pdf/downloa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Changing_the_language_of_OpenDSS-G.pdf/downloa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Changing_the_language_of_OpenDSS-G-menus.pdf/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>
          <a:xfrm>
            <a:off x="338625" y="4099471"/>
            <a:ext cx="3633300" cy="1994984"/>
          </a:xfrm>
        </p:spPr>
        <p:txBody>
          <a:bodyPr numCol="1"/>
          <a:lstStyle/>
          <a:p>
            <a:r>
              <a:rPr lang="en-US" dirty="0"/>
              <a:t>Roger C. Dugan</a:t>
            </a:r>
          </a:p>
          <a:p>
            <a:r>
              <a:rPr lang="en-US" dirty="0"/>
              <a:t>Davis Montenegro</a:t>
            </a:r>
          </a:p>
          <a:p>
            <a:r>
              <a:rPr lang="en-US" dirty="0"/>
              <a:t>EPRI Knoxville, TN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September 24-25, 2019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Training Workshop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Idaho Power Co.</a:t>
            </a:r>
          </a:p>
          <a:p>
            <a:r>
              <a:rPr lang="en-US" dirty="0"/>
              <a:t>Boise, Idaho</a:t>
            </a:r>
          </a:p>
        </p:txBody>
      </p:sp>
    </p:spTree>
    <p:extLst>
      <p:ext uri="{BB962C8B-B14F-4D97-AF65-F5344CB8AC3E}">
        <p14:creationId xmlns:p14="http://schemas.microsoft.com/office/powerpoint/2010/main" val="340772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7. You are done!</a:t>
            </a:r>
          </a:p>
          <a:p>
            <a:pPr algn="l"/>
            <a:endParaRPr lang="en-US" sz="2800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If there is any issue, go to the troubleshooting section at the OpenDSS-G manual</a:t>
            </a:r>
          </a:p>
        </p:txBody>
      </p:sp>
    </p:spTree>
    <p:extLst>
      <p:ext uri="{BB962C8B-B14F-4D97-AF65-F5344CB8AC3E}">
        <p14:creationId xmlns:p14="http://schemas.microsoft.com/office/powerpoint/2010/main" val="34577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3716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586480" cy="305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55887"/>
            <a:ext cx="2838450" cy="200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1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450" y="1981200"/>
            <a:ext cx="5181600" cy="3505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447800"/>
            <a:ext cx="2968625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191000"/>
            <a:ext cx="2968625" cy="2077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7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" y="1676400"/>
            <a:ext cx="8753475" cy="146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44488"/>
            <a:ext cx="4029901" cy="32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438275"/>
            <a:ext cx="5410200" cy="3886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48075"/>
            <a:ext cx="3823970" cy="247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1744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33525"/>
            <a:ext cx="177165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16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600"/>
            <a:ext cx="1828800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886200"/>
            <a:ext cx="167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5943600" cy="4144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40816"/>
            <a:ext cx="4191000" cy="179845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1438275"/>
            <a:ext cx="1762125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010400" y="3143884"/>
            <a:ext cx="762000" cy="4476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5" y="1600200"/>
            <a:ext cx="708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3" y="1090534"/>
            <a:ext cx="7164244" cy="50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600200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5943600" cy="16116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52800"/>
            <a:ext cx="55778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2354580" cy="22383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92392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6000"/>
            <a:ext cx="5435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0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1676400"/>
            <a:ext cx="5943600" cy="20002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4038600"/>
            <a:ext cx="59436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9" y="1054608"/>
            <a:ext cx="8348472" cy="255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20" y="3300097"/>
            <a:ext cx="44352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7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your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190876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You have 2 options: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Importing an existing model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Describing your circuit from the scratch</a:t>
            </a:r>
          </a:p>
        </p:txBody>
      </p:sp>
    </p:spTree>
    <p:extLst>
      <p:ext uri="{BB962C8B-B14F-4D97-AF65-F5344CB8AC3E}">
        <p14:creationId xmlns:p14="http://schemas.microsoft.com/office/powerpoint/2010/main" val="202093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Before anything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23622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the examples to be used in this session: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https://sourceforge.net/p/dssimpc/code/HEAD/tree/trunk/Distribution/Examples/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713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1981200"/>
            <a:ext cx="3279775" cy="3974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58" y="2825496"/>
            <a:ext cx="5313114" cy="17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2236089"/>
            <a:ext cx="8420100" cy="295275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4738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0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0"/>
            <a:ext cx="5078412" cy="42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0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1" y="1034473"/>
            <a:ext cx="7175208" cy="52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5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8" y="1838737"/>
            <a:ext cx="59340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5" y="3352800"/>
            <a:ext cx="594360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0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689306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Rules: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Connect your PD/</a:t>
            </a:r>
            <a:r>
              <a:rPr lang="en-US" sz="2800" dirty="0" err="1"/>
              <a:t>PCElement</a:t>
            </a:r>
            <a:r>
              <a:rPr lang="en-US" sz="2800" dirty="0"/>
              <a:t> to an existing bus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0244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08" y="2819400"/>
            <a:ext cx="69342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525" y="168930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</p:spTree>
    <p:extLst>
      <p:ext uri="{BB962C8B-B14F-4D97-AF65-F5344CB8AC3E}">
        <p14:creationId xmlns:p14="http://schemas.microsoft.com/office/powerpoint/2010/main" val="366190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525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210352"/>
            <a:ext cx="59340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074649"/>
            <a:ext cx="5934075" cy="176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88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Other possibilities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229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Update your model (DSSim-PC)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8" y="2200656"/>
            <a:ext cx="2505456" cy="37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3638"/>
            <a:ext cx="2404274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72443"/>
            <a:ext cx="22764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371600"/>
            <a:ext cx="1119188" cy="1062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124200"/>
            <a:ext cx="1119188" cy="106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37" y="4957762"/>
            <a:ext cx="1119188" cy="1062038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4" idx="1"/>
            <a:endCxn id="3" idx="0"/>
          </p:cNvCxnSpPr>
          <p:nvPr/>
        </p:nvCxnSpPr>
        <p:spPr>
          <a:xfrm rot="10800000" flipV="1">
            <a:off x="4567238" y="1902619"/>
            <a:ext cx="2214562" cy="76982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1"/>
            <a:endCxn id="3" idx="2"/>
          </p:cNvCxnSpPr>
          <p:nvPr/>
        </p:nvCxnSpPr>
        <p:spPr>
          <a:xfrm rot="10800000">
            <a:off x="4567239" y="4653643"/>
            <a:ext cx="2240999" cy="83513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3" idx="3"/>
          </p:cNvCxnSpPr>
          <p:nvPr/>
        </p:nvCxnSpPr>
        <p:spPr>
          <a:xfrm flipH="1">
            <a:off x="5705475" y="3655219"/>
            <a:ext cx="1076325" cy="78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5071212"/>
            <a:ext cx="343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OpenDSS-G Incorporates a TCP server for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492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2286000"/>
            <a:ext cx="7086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 rot="10800000">
            <a:off x="8074025" y="3771900"/>
            <a:ext cx="609600" cy="5334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3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9715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https://sourceforge.net/projects/dssimpc/files/Documents/DSTCP-Comm.pdf/download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https://sourceforge.net/projects/dssimpc/files/Documents/MATLAB_Lib.pdf/download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40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5943600" cy="43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13034"/>
            <a:ext cx="784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https://sourceforge.net/projects/dssimpc/files/Documents/Changing_the_language_of_OpenDSS-G.pdf/download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https://sourceforge.net/projects/dssimpc/files/Documents/Changing_the_language_of_OpenDSS-G-menus.pdf/download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2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2800" dirty="0"/>
              <a:t>Download the installer from:</a:t>
            </a:r>
          </a:p>
          <a:p>
            <a:pPr algn="l"/>
            <a:r>
              <a:rPr lang="en-US" sz="2800" dirty="0">
                <a:hlinkClick r:id="rId3"/>
              </a:rPr>
              <a:t>https://sourceforge.net/projects/dssimpc/</a:t>
            </a:r>
            <a:r>
              <a:rPr lang="en-US" sz="28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9" y="2416233"/>
            <a:ext cx="8456893" cy="35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3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85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2. To run the installer:</a:t>
            </a:r>
          </a:p>
          <a:p>
            <a:pPr algn="l"/>
            <a:r>
              <a:rPr lang="en-US" sz="2800" dirty="0"/>
              <a:t>	Right click -&gt; Run as administrator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2531916"/>
            <a:ext cx="7710094" cy="31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3. Follow the instructions: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741661"/>
            <a:ext cx="4010602" cy="309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681" y="3069388"/>
            <a:ext cx="3935730" cy="302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0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4. First part completed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91" y="1794251"/>
            <a:ext cx="5809067" cy="4181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3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5. Install the database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0" y="1841643"/>
            <a:ext cx="3449205" cy="177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70" y="3075564"/>
            <a:ext cx="4267229" cy="3149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6. Install the ODBC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07" y="1889990"/>
            <a:ext cx="4928466" cy="3799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27092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owerPoint Theme">
  <a:themeElements>
    <a:clrScheme name="Custom 15">
      <a:dk1>
        <a:srgbClr val="000000"/>
      </a:dk1>
      <a:lt1>
        <a:srgbClr val="FFFFFF"/>
      </a:lt1>
      <a:dk2>
        <a:srgbClr val="929292"/>
      </a:dk2>
      <a:lt2>
        <a:srgbClr val="003399"/>
      </a:lt2>
      <a:accent1>
        <a:srgbClr val="00A4DE"/>
      </a:accent1>
      <a:accent2>
        <a:srgbClr val="2D872D"/>
      </a:accent2>
      <a:accent3>
        <a:srgbClr val="FB9705"/>
      </a:accent3>
      <a:accent4>
        <a:srgbClr val="0070C0"/>
      </a:accent4>
      <a:accent5>
        <a:srgbClr val="C54343"/>
      </a:accent5>
      <a:accent6>
        <a:srgbClr val="2EBBB8"/>
      </a:accent6>
      <a:hlink>
        <a:srgbClr val="0070C0"/>
      </a:hlink>
      <a:folHlink>
        <a:srgbClr val="E05428"/>
      </a:folHlink>
    </a:clrScheme>
    <a:fontScheme name="EPRI 2019 PP Font Theme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 PowerPoint Template-Standard_v1.2.potx" id="{8047CA39-54F3-4F90-98C0-C40555F8730E}" vid="{6033B12A-DB17-4854-8CB8-89BE1BD08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8FDBBD-CE4F-4A8C-8C02-158CA41B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21A8B-3986-40B6-95DF-B5A721DA960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d4eb815-23ed-48d9-b0c1-2b9ce0016f4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E07810-A7D8-4B3A-A78F-4052749F24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EPRI-Template-2019</Template>
  <TotalTime>77</TotalTime>
  <Words>416</Words>
  <Application>Microsoft Office PowerPoint</Application>
  <PresentationFormat>On-screen Show (4:3)</PresentationFormat>
  <Paragraphs>124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Wingdings</vt:lpstr>
      <vt:lpstr>2019 PowerPoint Theme</vt:lpstr>
      <vt:lpstr>OpenDSS Training Workshop</vt:lpstr>
      <vt:lpstr>Introduction to OpenDSS-G</vt:lpstr>
      <vt:lpstr>Introduction to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Creating your model</vt:lpstr>
      <vt:lpstr>Before anything</vt:lpstr>
      <vt:lpstr>Importing a model</vt:lpstr>
      <vt:lpstr>Importing a model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Other possibilities</vt:lpstr>
      <vt:lpstr>Co-Simulation</vt:lpstr>
      <vt:lpstr>Co-Simulation</vt:lpstr>
      <vt:lpstr>Co-Simulation</vt:lpstr>
      <vt:lpstr>Changing the language of your local installation</vt:lpstr>
      <vt:lpstr>Changing the language of your local installation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Version 1.2</dc:subject>
  <dc:creator>Roger Dugan</dc:creator>
  <dc:description>© 2018 Electric Power Research Institute, Inc. All rights reserved.</dc:description>
  <cp:lastModifiedBy>Dugan, Roger</cp:lastModifiedBy>
  <cp:revision>19</cp:revision>
  <cp:lastPrinted>2014-11-24T20:31:07Z</cp:lastPrinted>
  <dcterms:created xsi:type="dcterms:W3CDTF">2019-01-15T15:22:32Z</dcterms:created>
  <dcterms:modified xsi:type="dcterms:W3CDTF">2019-09-18T01:16:53Z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